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368" r:id="rId4"/>
    <p:sldId id="367" r:id="rId5"/>
    <p:sldId id="296" r:id="rId6"/>
    <p:sldId id="370" r:id="rId7"/>
    <p:sldId id="369" r:id="rId8"/>
    <p:sldId id="339" r:id="rId9"/>
    <p:sldId id="372" r:id="rId10"/>
    <p:sldId id="371" r:id="rId11"/>
    <p:sldId id="305" r:id="rId12"/>
    <p:sldId id="373" r:id="rId13"/>
    <p:sldId id="374" r:id="rId14"/>
    <p:sldId id="313" r:id="rId15"/>
    <p:sldId id="376" r:id="rId16"/>
    <p:sldId id="375" r:id="rId17"/>
    <p:sldId id="330" r:id="rId18"/>
  </p:sldIdLst>
  <p:sldSz cx="9144000" cy="6858000" type="screen4x3"/>
  <p:notesSz cx="7086600" cy="102108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2267"/>
    <a:srgbClr val="A02878"/>
    <a:srgbClr val="9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18" autoAdjust="0"/>
    <p:restoredTop sz="94660"/>
  </p:normalViewPr>
  <p:slideViewPr>
    <p:cSldViewPr>
      <p:cViewPr varScale="1">
        <p:scale>
          <a:sx n="88" d="100"/>
          <a:sy n="88" d="100"/>
        </p:scale>
        <p:origin x="115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511175"/>
          </a:xfrm>
          <a:prstGeom prst="rect">
            <a:avLst/>
          </a:prstGeom>
        </p:spPr>
        <p:txBody>
          <a:bodyPr vert="horz" lIns="98837" tIns="49419" rIns="98837" bIns="4941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4014788" y="0"/>
            <a:ext cx="3070225" cy="511175"/>
          </a:xfrm>
          <a:prstGeom prst="rect">
            <a:avLst/>
          </a:prstGeom>
        </p:spPr>
        <p:txBody>
          <a:bodyPr vert="horz" lIns="98837" tIns="49419" rIns="98837" bIns="4941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F65E967A-C430-4A74-BAAE-D80F515CCBE0}" type="datetimeFigureOut">
              <a:rPr lang="tr-TR"/>
              <a:pPr>
                <a:defRPr/>
              </a:pPr>
              <a:t>20.06.2018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5175"/>
            <a:ext cx="5105400" cy="3829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837" tIns="49419" rIns="98837" bIns="49419" rtlCol="0" anchor="ctr"/>
          <a:lstStyle/>
          <a:p>
            <a:pPr lvl="0"/>
            <a:endParaRPr lang="tr-TR" noProof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708025" y="4849813"/>
            <a:ext cx="5670550" cy="4595812"/>
          </a:xfrm>
          <a:prstGeom prst="rect">
            <a:avLst/>
          </a:prstGeom>
        </p:spPr>
        <p:txBody>
          <a:bodyPr vert="horz" lIns="98837" tIns="49419" rIns="98837" bIns="49419" rtlCol="0"/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tr-TR" noProof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698038"/>
            <a:ext cx="3070225" cy="511175"/>
          </a:xfrm>
          <a:prstGeom prst="rect">
            <a:avLst/>
          </a:prstGeom>
        </p:spPr>
        <p:txBody>
          <a:bodyPr vert="horz" lIns="98837" tIns="49419" rIns="98837" bIns="4941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4014788" y="9698038"/>
            <a:ext cx="3070225" cy="511175"/>
          </a:xfrm>
          <a:prstGeom prst="rect">
            <a:avLst/>
          </a:prstGeom>
        </p:spPr>
        <p:txBody>
          <a:bodyPr vert="horz" wrap="square" lIns="98837" tIns="49419" rIns="98837" bIns="4941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D85F8C9F-33E7-4512-812A-870255CB3FF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093959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5124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1D16EE4-51FF-4267-8655-2F5296701642}" type="slidenum">
              <a:rPr lang="tr-TR" altLang="tr-TR" smtClean="0"/>
              <a:pPr/>
              <a:t>2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2636985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2355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E2138C2-BB74-4138-BCC9-D9F7DC805719}" type="slidenum">
              <a:rPr lang="tr-TR" altLang="tr-TR" smtClean="0"/>
              <a:pPr/>
              <a:t>11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1357501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25604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51617FE-909D-4403-8DF4-45E02480A533}" type="slidenum">
              <a:rPr lang="tr-TR" altLang="tr-TR" smtClean="0"/>
              <a:pPr/>
              <a:t>12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494601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27652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247E34D-904E-41E6-954F-1987F20A2F48}" type="slidenum">
              <a:rPr lang="tr-TR" altLang="tr-TR" smtClean="0"/>
              <a:pPr/>
              <a:t>13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1099600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29700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3412DA7-1531-4FE6-8168-19104EF430D6}" type="slidenum">
              <a:rPr lang="tr-TR" altLang="tr-TR" smtClean="0"/>
              <a:pPr/>
              <a:t>14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5191642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31748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6B557BF-5F2B-41AC-BD13-A97FAC2D9A29}" type="slidenum">
              <a:rPr lang="tr-TR" altLang="tr-TR" smtClean="0"/>
              <a:pPr/>
              <a:t>15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0358711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3379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E072441-9E55-4DE6-A1DF-86FB89864B6E}" type="slidenum">
              <a:rPr lang="tr-TR" altLang="tr-TR" smtClean="0"/>
              <a:pPr/>
              <a:t>16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700875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7172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899739C-C823-4F6D-9D36-138C5D085591}" type="slidenum">
              <a:rPr lang="tr-TR" altLang="tr-TR" smtClean="0"/>
              <a:pPr/>
              <a:t>3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2853207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9220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C8E2946-6682-4C2D-B9E3-3AA8ED8636C2}" type="slidenum">
              <a:rPr lang="tr-TR" altLang="tr-TR" smtClean="0"/>
              <a:pPr/>
              <a:t>4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9166922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11268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9D794BA-7D88-431B-B41E-D34338B4511B}" type="slidenum">
              <a:rPr lang="tr-TR" altLang="tr-TR" smtClean="0"/>
              <a:pPr/>
              <a:t>5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0344703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1331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EB8D71B-6106-4BB8-9DCA-7163418C9797}" type="slidenum">
              <a:rPr lang="tr-TR" altLang="tr-TR" smtClean="0"/>
              <a:pPr/>
              <a:t>6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6279619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15364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68E9ACA-E459-450C-B117-EB7237195BF6}" type="slidenum">
              <a:rPr lang="tr-TR" altLang="tr-TR" smtClean="0"/>
              <a:pPr/>
              <a:t>7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5866088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17412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909F7F3-9BD5-412C-8548-472DD1770AE1}" type="slidenum">
              <a:rPr lang="tr-TR" altLang="tr-TR" smtClean="0"/>
              <a:pPr/>
              <a:t>8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41419024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19460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1DFBCAC-E583-4907-A40B-4E7F60C935D5}" type="slidenum">
              <a:rPr lang="tr-TR" altLang="tr-TR" smtClean="0"/>
              <a:pPr/>
              <a:t>9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42053690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21508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0C1AFF5-361C-4FF7-9345-58CF48AA1CD2}" type="slidenum">
              <a:rPr lang="tr-TR" altLang="tr-TR" smtClean="0"/>
              <a:pPr/>
              <a:t>10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281066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CF44B-21C0-4B76-9DB9-AE2B0859AA06}" type="datetimeFigureOut">
              <a:rPr lang="tr-TR"/>
              <a:pPr>
                <a:defRPr/>
              </a:pPr>
              <a:t>20.06.2018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1CB4F-5E4B-4507-A555-3C6E75A385B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29031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78BEE-C420-4797-B8B6-18BA0C8D5499}" type="datetimeFigureOut">
              <a:rPr lang="tr-TR"/>
              <a:pPr>
                <a:defRPr/>
              </a:pPr>
              <a:t>20.06.2018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44CBF-9ED1-4AFB-9AAA-9AA2A27F876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8981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A7C99-5EA7-419E-BFAB-F77D4370341E}" type="datetimeFigureOut">
              <a:rPr lang="tr-TR"/>
              <a:pPr>
                <a:defRPr/>
              </a:pPr>
              <a:t>20.06.2018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F4FEB-0BAE-4D3F-B8ED-D2B7A59D8FF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45955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E9D77-C3C7-4F03-ABC2-742EB4100FF4}" type="datetimeFigureOut">
              <a:rPr lang="tr-TR"/>
              <a:pPr>
                <a:defRPr/>
              </a:pPr>
              <a:t>20.06.2018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3FF1E-D8E1-41D4-B541-981857AA20B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89799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D5278-0610-425C-864F-A623B2A2816B}" type="datetimeFigureOut">
              <a:rPr lang="tr-TR"/>
              <a:pPr>
                <a:defRPr/>
              </a:pPr>
              <a:t>20.06.2018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4C669-4955-4B0B-8251-242A4936774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31753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2DF5F-CA72-426A-A6CD-EC9D1ABBF99D}" type="datetimeFigureOut">
              <a:rPr lang="tr-TR"/>
              <a:pPr>
                <a:defRPr/>
              </a:pPr>
              <a:t>20.06.2018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9E917-11D1-46DA-835D-954F1AF9335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141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51854-D1E6-4EA6-982A-9E2D445DE61C}" type="datetimeFigureOut">
              <a:rPr lang="tr-TR"/>
              <a:pPr>
                <a:defRPr/>
              </a:pPr>
              <a:t>20.06.2018</a:t>
            </a:fld>
            <a:endParaRPr lang="tr-TR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E3147-3486-4979-9018-EF7D98066A2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74065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ABECB-E893-463C-9040-BD30E58A6656}" type="datetimeFigureOut">
              <a:rPr lang="tr-TR"/>
              <a:pPr>
                <a:defRPr/>
              </a:pPr>
              <a:t>20.06.2018</a:t>
            </a:fld>
            <a:endParaRPr lang="tr-TR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A6F23-5E11-4C38-B1D6-A2BD1137A85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065337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B8777-48EA-4FB6-949C-B4BE4828B306}" type="datetimeFigureOut">
              <a:rPr lang="tr-TR"/>
              <a:pPr>
                <a:defRPr/>
              </a:pPr>
              <a:t>20.06.2018</a:t>
            </a:fld>
            <a:endParaRPr lang="tr-TR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7208D-15F5-42A0-9F64-B34DA5A9A50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165315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55515-9F12-41B7-A24C-61C7A2B8ACF5}" type="datetimeFigureOut">
              <a:rPr lang="tr-TR"/>
              <a:pPr>
                <a:defRPr/>
              </a:pPr>
              <a:t>20.06.2018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A85C6-12DD-4161-B403-B55E1A772A9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493116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C4F9D-7992-405B-93FC-CE7AEB8F2C47}" type="datetimeFigureOut">
              <a:rPr lang="tr-TR"/>
              <a:pPr>
                <a:defRPr/>
              </a:pPr>
              <a:t>20.06.2018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003D5-BB0A-40D5-9156-776CBF35009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847260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24001">
              <a:srgbClr val="FFFFFF"/>
            </a:gs>
            <a:gs pos="96001">
              <a:srgbClr val="CAD9EB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7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8B1C961-9007-4CBB-8FFE-A8CE6D38CC20}" type="datetimeFigureOut">
              <a:rPr lang="tr-TR"/>
              <a:pPr>
                <a:defRPr/>
              </a:pPr>
              <a:t>20.06.2018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C5BF5ED-EC06-416A-A97C-1DDEE8841DD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39000">
              <a:srgbClr val="FFFFFF"/>
            </a:gs>
            <a:gs pos="50000">
              <a:srgbClr val="CAD9EB"/>
            </a:gs>
            <a:gs pos="66000">
              <a:srgbClr val="FFFFFF"/>
            </a:gs>
            <a:gs pos="100000">
              <a:srgbClr val="DCE6F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ikdörtgen 4"/>
          <p:cNvSpPr>
            <a:spLocks noChangeArrowheads="1"/>
          </p:cNvSpPr>
          <p:nvPr/>
        </p:nvSpPr>
        <p:spPr bwMode="auto">
          <a:xfrm>
            <a:off x="-1588" y="5591175"/>
            <a:ext cx="3273426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2000" b="1"/>
              <a:t>Yazarın Adı-Soyadı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1600" i="1">
                <a:solidFill>
                  <a:srgbClr val="0070C0"/>
                </a:solidFill>
              </a:rPr>
              <a:t>Üniversitesi</a:t>
            </a:r>
          </a:p>
        </p:txBody>
      </p:sp>
      <p:sp>
        <p:nvSpPr>
          <p:cNvPr id="3075" name="Dikdörtgen 4"/>
          <p:cNvSpPr>
            <a:spLocks noChangeArrowheads="1"/>
          </p:cNvSpPr>
          <p:nvPr/>
        </p:nvSpPr>
        <p:spPr bwMode="auto">
          <a:xfrm>
            <a:off x="5554663" y="5591175"/>
            <a:ext cx="36004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2000" b="1"/>
              <a:t>Yazarın Adı-Soyadı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1600" i="1">
                <a:solidFill>
                  <a:srgbClr val="0070C0"/>
                </a:solidFill>
              </a:rPr>
              <a:t>Üniversitesi</a:t>
            </a:r>
          </a:p>
        </p:txBody>
      </p:sp>
      <p:sp>
        <p:nvSpPr>
          <p:cNvPr id="3076" name="Dikdörtgen 4"/>
          <p:cNvSpPr>
            <a:spLocks noChangeArrowheads="1"/>
          </p:cNvSpPr>
          <p:nvPr/>
        </p:nvSpPr>
        <p:spPr bwMode="auto">
          <a:xfrm>
            <a:off x="2741613" y="5589588"/>
            <a:ext cx="36004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2000" b="1"/>
              <a:t>Yazarın Adı-Soyadı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1600" i="1">
                <a:solidFill>
                  <a:srgbClr val="0070C0"/>
                </a:solidFill>
              </a:rPr>
              <a:t>Üniversitesi</a:t>
            </a:r>
          </a:p>
        </p:txBody>
      </p:sp>
      <p:sp>
        <p:nvSpPr>
          <p:cNvPr id="17" name="Dikdörtgen 4"/>
          <p:cNvSpPr>
            <a:spLocks noChangeArrowheads="1"/>
          </p:cNvSpPr>
          <p:nvPr/>
        </p:nvSpPr>
        <p:spPr bwMode="auto">
          <a:xfrm>
            <a:off x="-6350" y="5102225"/>
            <a:ext cx="9144000" cy="30797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tr-TR" altLang="tr-TR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Buraya, sadece sunumu yapan yazarın e-postası yazılmalıdır. </a:t>
            </a:r>
          </a:p>
        </p:txBody>
      </p:sp>
      <p:sp>
        <p:nvSpPr>
          <p:cNvPr id="3078" name="Dikdörtgen 4"/>
          <p:cNvSpPr>
            <a:spLocks noChangeArrowheads="1"/>
          </p:cNvSpPr>
          <p:nvPr/>
        </p:nvSpPr>
        <p:spPr bwMode="auto">
          <a:xfrm>
            <a:off x="1919288" y="2128838"/>
            <a:ext cx="52451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AFYON KOCATEPE ÜNİVERSİTESİ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Turizm Fakültesi</a:t>
            </a:r>
            <a:endParaRPr lang="tr-TR" altLang="tr-TR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9" name="Resi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3" y="1517650"/>
            <a:ext cx="1439862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Resi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4263" y="1519238"/>
            <a:ext cx="1449387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Başlık 1"/>
          <p:cNvSpPr txBox="1">
            <a:spLocks/>
          </p:cNvSpPr>
          <p:nvPr/>
        </p:nvSpPr>
        <p:spPr bwMode="auto">
          <a:xfrm>
            <a:off x="-6350" y="3140075"/>
            <a:ext cx="9144000" cy="1512888"/>
          </a:xfrm>
          <a:prstGeom prst="rect">
            <a:avLst/>
          </a:prstGeom>
          <a:solidFill>
            <a:srgbClr val="0070C0"/>
          </a:solidFill>
          <a:ln w="25400" cap="flat" cmpd="sng" algn="ctr">
            <a:noFill/>
            <a:prstDash val="soli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tr-TR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Times New Roman" pitchFamily="18" charset="0"/>
              </a:rPr>
              <a:t>BİLDİRİ BAŞLIĞI</a:t>
            </a:r>
          </a:p>
        </p:txBody>
      </p:sp>
      <p:pic>
        <p:nvPicPr>
          <p:cNvPr id="12" name="Resim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2" t="2548" r="2421" b="2548"/>
          <a:stretch/>
        </p:blipFill>
        <p:spPr>
          <a:xfrm>
            <a:off x="3852794" y="98932"/>
            <a:ext cx="1440000" cy="144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ikdörtgen 21"/>
          <p:cNvSpPr/>
          <p:nvPr/>
        </p:nvSpPr>
        <p:spPr>
          <a:xfrm>
            <a:off x="8172450" y="487363"/>
            <a:ext cx="863600" cy="74453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r-TR"/>
          </a:p>
        </p:txBody>
      </p:sp>
      <p:sp>
        <p:nvSpPr>
          <p:cNvPr id="20483" name="Dikdörtgen 3"/>
          <p:cNvSpPr>
            <a:spLocks noChangeArrowheads="1"/>
          </p:cNvSpPr>
          <p:nvPr/>
        </p:nvSpPr>
        <p:spPr bwMode="auto">
          <a:xfrm>
            <a:off x="395288" y="1700213"/>
            <a:ext cx="80264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000">
                <a:latin typeface="Arial" panose="020B0604020202020204" pitchFamily="34" charset="0"/>
                <a:cs typeface="Arial" panose="020B0604020202020204" pitchFamily="34" charset="0"/>
              </a:rPr>
              <a:t>Çalışmanın yöntemi kısmında,</a:t>
            </a:r>
          </a:p>
          <a:p>
            <a:pPr>
              <a:buFont typeface="Arial" panose="020B0604020202020204" pitchFamily="34" charset="0"/>
              <a:buNone/>
            </a:pPr>
            <a:r>
              <a:rPr lang="tr-TR" altLang="tr-TR" sz="2000">
                <a:latin typeface="Arial" panose="020B0604020202020204" pitchFamily="34" charset="0"/>
                <a:cs typeface="Arial" panose="020B0604020202020204" pitchFamily="34" charset="0"/>
              </a:rPr>
              <a:t>a. Araştırma modeli</a:t>
            </a:r>
          </a:p>
          <a:p>
            <a:pPr>
              <a:buFont typeface="Arial" panose="020B0604020202020204" pitchFamily="34" charset="0"/>
              <a:buNone/>
            </a:pPr>
            <a:r>
              <a:rPr lang="tr-TR" altLang="tr-TR" sz="2000">
                <a:latin typeface="Arial" panose="020B0604020202020204" pitchFamily="34" charset="0"/>
                <a:cs typeface="Arial" panose="020B0604020202020204" pitchFamily="34" charset="0"/>
              </a:rPr>
              <a:t>b. Veri toplama yöntemi</a:t>
            </a:r>
          </a:p>
          <a:p>
            <a:pPr>
              <a:buFont typeface="Arial" panose="020B0604020202020204" pitchFamily="34" charset="0"/>
              <a:buNone/>
            </a:pPr>
            <a:r>
              <a:rPr lang="tr-TR" altLang="tr-TR" sz="2000">
                <a:latin typeface="Arial" panose="020B0604020202020204" pitchFamily="34" charset="0"/>
                <a:cs typeface="Arial" panose="020B0604020202020204" pitchFamily="34" charset="0"/>
              </a:rPr>
              <a:t>c. Evren ve örneklem</a:t>
            </a:r>
          </a:p>
          <a:p>
            <a:pPr>
              <a:buFont typeface="Arial" panose="020B0604020202020204" pitchFamily="34" charset="0"/>
              <a:buNone/>
            </a:pPr>
            <a:r>
              <a:rPr lang="tr-TR" altLang="tr-TR" sz="2000">
                <a:latin typeface="Arial" panose="020B0604020202020204" pitchFamily="34" charset="0"/>
                <a:cs typeface="Arial" panose="020B0604020202020204" pitchFamily="34" charset="0"/>
              </a:rPr>
              <a:t>d. Kullanılan istatistiksel teknik(ler)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tr-TR" altLang="tr-TR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000">
                <a:latin typeface="Arial" panose="020B0604020202020204" pitchFamily="34" charset="0"/>
                <a:cs typeface="Arial" panose="020B0604020202020204" pitchFamily="34" charset="0"/>
              </a:rPr>
              <a:t>Not: Slayt genelinde 6 satırı (1,5 satır aralıklı) aşmayınız.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000">
                <a:latin typeface="Arial" panose="020B0604020202020204" pitchFamily="34" charset="0"/>
                <a:cs typeface="Arial" panose="020B0604020202020204" pitchFamily="34" charset="0"/>
              </a:rPr>
              <a:t>Not: Giriş bölümü en fazla 3 slaytta verilmelidir. </a:t>
            </a:r>
          </a:p>
        </p:txBody>
      </p:sp>
      <p:sp>
        <p:nvSpPr>
          <p:cNvPr id="11" name="Dikdörtgen 4"/>
          <p:cNvSpPr>
            <a:spLocks noChangeArrowheads="1"/>
          </p:cNvSpPr>
          <p:nvPr/>
        </p:nvSpPr>
        <p:spPr bwMode="auto">
          <a:xfrm>
            <a:off x="0" y="6642100"/>
            <a:ext cx="9144000" cy="24606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tr-TR" altLang="tr-TR" sz="1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19. UTK – Buraya, çalışmanın tam adı yazılmalıdır. </a:t>
            </a:r>
          </a:p>
        </p:txBody>
      </p:sp>
      <p:sp>
        <p:nvSpPr>
          <p:cNvPr id="9" name="Başlık 13"/>
          <p:cNvSpPr>
            <a:spLocks noGrp="1"/>
          </p:cNvSpPr>
          <p:nvPr>
            <p:ph type="title"/>
          </p:nvPr>
        </p:nvSpPr>
        <p:spPr>
          <a:xfrm>
            <a:off x="0" y="715963"/>
            <a:ext cx="9144000" cy="744537"/>
          </a:xfr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tr-T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ÇALIŞMANIN YÖNTEMİ</a:t>
            </a: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pic>
        <p:nvPicPr>
          <p:cNvPr id="20487" name="Resi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709613"/>
            <a:ext cx="755650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8" name="Resim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638" y="715963"/>
            <a:ext cx="760412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Resim 1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2" t="2548" r="2421" b="2548"/>
          <a:stretch/>
        </p:blipFill>
        <p:spPr>
          <a:xfrm>
            <a:off x="4230000" y="28788"/>
            <a:ext cx="684000" cy="68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24001">
              <a:srgbClr val="FFFFFF"/>
            </a:gs>
            <a:gs pos="97000">
              <a:srgbClr val="DCE6F2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ikdörtgen 3"/>
          <p:cNvSpPr>
            <a:spLocks noChangeArrowheads="1"/>
          </p:cNvSpPr>
          <p:nvPr/>
        </p:nvSpPr>
        <p:spPr bwMode="auto">
          <a:xfrm>
            <a:off x="558800" y="1700213"/>
            <a:ext cx="8026400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000">
                <a:latin typeface="Arial" panose="020B0604020202020204" pitchFamily="34" charset="0"/>
                <a:cs typeface="Arial" panose="020B0604020202020204" pitchFamily="34" charset="0"/>
              </a:rPr>
              <a:t>Bu bölümde ulaşılan bulgular açıklanmalı ve yorumlanmalıdır.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tr-TR" altLang="tr-TR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tr-TR" altLang="tr-TR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tr-TR" altLang="tr-TR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tr-TR" altLang="tr-TR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000">
                <a:latin typeface="Arial" panose="020B0604020202020204" pitchFamily="34" charset="0"/>
                <a:cs typeface="Arial" panose="020B0604020202020204" pitchFamily="34" charset="0"/>
              </a:rPr>
              <a:t>Not: Slayt genelinde 6 satırı (1,5 satır aralıklı) aşmayınız.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000">
                <a:latin typeface="Arial" panose="020B0604020202020204" pitchFamily="34" charset="0"/>
                <a:cs typeface="Arial" panose="020B0604020202020204" pitchFamily="34" charset="0"/>
              </a:rPr>
              <a:t>Not: Bu bölüm en fazla 4 slaytta verilmelidir. Ancak tablo sayısının fazlalığı durumunda bu kural genişletilebilir. </a:t>
            </a:r>
          </a:p>
        </p:txBody>
      </p:sp>
      <p:sp>
        <p:nvSpPr>
          <p:cNvPr id="10" name="Dikdörtgen 4"/>
          <p:cNvSpPr>
            <a:spLocks noChangeArrowheads="1"/>
          </p:cNvSpPr>
          <p:nvPr/>
        </p:nvSpPr>
        <p:spPr bwMode="auto">
          <a:xfrm>
            <a:off x="0" y="6642100"/>
            <a:ext cx="9144000" cy="24606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tr-TR" altLang="tr-TR" sz="1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19. UTK – Buraya, çalışmanın tam adı yazılmalıdır. </a:t>
            </a:r>
          </a:p>
        </p:txBody>
      </p:sp>
      <p:sp>
        <p:nvSpPr>
          <p:cNvPr id="8" name="Başlık 13"/>
          <p:cNvSpPr>
            <a:spLocks noGrp="1"/>
          </p:cNvSpPr>
          <p:nvPr>
            <p:ph type="title"/>
          </p:nvPr>
        </p:nvSpPr>
        <p:spPr>
          <a:xfrm>
            <a:off x="0" y="715963"/>
            <a:ext cx="9144000" cy="744537"/>
          </a:xfr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tr-T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BULGULAR</a:t>
            </a: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pic>
        <p:nvPicPr>
          <p:cNvPr id="22534" name="Resi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709613"/>
            <a:ext cx="755650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5" name="Resim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638" y="715963"/>
            <a:ext cx="760412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Resim 1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2" t="2548" r="2421" b="2548"/>
          <a:stretch/>
        </p:blipFill>
        <p:spPr>
          <a:xfrm>
            <a:off x="4230000" y="28788"/>
            <a:ext cx="684000" cy="68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24001">
              <a:srgbClr val="FFFFFF"/>
            </a:gs>
            <a:gs pos="97000">
              <a:srgbClr val="DCE6F2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ikdörtgen 3"/>
          <p:cNvSpPr>
            <a:spLocks noChangeArrowheads="1"/>
          </p:cNvSpPr>
          <p:nvPr/>
        </p:nvSpPr>
        <p:spPr bwMode="auto">
          <a:xfrm>
            <a:off x="558800" y="1700213"/>
            <a:ext cx="8026400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000">
                <a:latin typeface="Arial" panose="020B0604020202020204" pitchFamily="34" charset="0"/>
                <a:cs typeface="Arial" panose="020B0604020202020204" pitchFamily="34" charset="0"/>
              </a:rPr>
              <a:t>Bu bölümde ulaşılan bulgular açıklanmalı ve yorumlanmalıdır.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tr-TR" altLang="tr-TR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tr-TR" altLang="tr-TR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tr-TR" altLang="tr-TR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tr-TR" altLang="tr-TR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000">
                <a:latin typeface="Arial" panose="020B0604020202020204" pitchFamily="34" charset="0"/>
                <a:cs typeface="Arial" panose="020B0604020202020204" pitchFamily="34" charset="0"/>
              </a:rPr>
              <a:t>Not: Slayt genelinde 6 satırı (1,5 satır aralıklı) aşmayınız.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000">
                <a:latin typeface="Arial" panose="020B0604020202020204" pitchFamily="34" charset="0"/>
                <a:cs typeface="Arial" panose="020B0604020202020204" pitchFamily="34" charset="0"/>
              </a:rPr>
              <a:t>Not: Bu bölüm en fazla 4 slaytta verilmelidir. Ancak tablo sayısının fazlalığı durumunda bu kural genişletilebilir. </a:t>
            </a:r>
          </a:p>
        </p:txBody>
      </p:sp>
      <p:sp>
        <p:nvSpPr>
          <p:cNvPr id="10" name="Dikdörtgen 4"/>
          <p:cNvSpPr>
            <a:spLocks noChangeArrowheads="1"/>
          </p:cNvSpPr>
          <p:nvPr/>
        </p:nvSpPr>
        <p:spPr bwMode="auto">
          <a:xfrm>
            <a:off x="0" y="6642100"/>
            <a:ext cx="9144000" cy="24606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tr-TR" altLang="tr-TR" sz="1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19. UTK – Buraya, çalışmanın tam adı yazılmalıdır. </a:t>
            </a:r>
          </a:p>
        </p:txBody>
      </p:sp>
      <p:sp>
        <p:nvSpPr>
          <p:cNvPr id="8" name="Başlık 13"/>
          <p:cNvSpPr>
            <a:spLocks noGrp="1"/>
          </p:cNvSpPr>
          <p:nvPr>
            <p:ph type="title"/>
          </p:nvPr>
        </p:nvSpPr>
        <p:spPr>
          <a:xfrm>
            <a:off x="0" y="715963"/>
            <a:ext cx="9144000" cy="744537"/>
          </a:xfr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tr-T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BULGULAR</a:t>
            </a: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pic>
        <p:nvPicPr>
          <p:cNvPr id="24582" name="Resi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709613"/>
            <a:ext cx="755650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3" name="Resim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638" y="715963"/>
            <a:ext cx="760412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Resim 1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2" t="2548" r="2421" b="2548"/>
          <a:stretch/>
        </p:blipFill>
        <p:spPr>
          <a:xfrm>
            <a:off x="4230000" y="28788"/>
            <a:ext cx="684000" cy="68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24001">
              <a:srgbClr val="FFFFFF"/>
            </a:gs>
            <a:gs pos="97000">
              <a:srgbClr val="DCE6F2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ikdörtgen 3"/>
          <p:cNvSpPr>
            <a:spLocks noChangeArrowheads="1"/>
          </p:cNvSpPr>
          <p:nvPr/>
        </p:nvSpPr>
        <p:spPr bwMode="auto">
          <a:xfrm>
            <a:off x="558800" y="1700213"/>
            <a:ext cx="8026400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000">
                <a:latin typeface="Arial" panose="020B0604020202020204" pitchFamily="34" charset="0"/>
                <a:cs typeface="Arial" panose="020B0604020202020204" pitchFamily="34" charset="0"/>
              </a:rPr>
              <a:t>Bu bölümde ulaşılan bulgular açıklanmalı ve yorumlanmalıdır.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tr-TR" altLang="tr-TR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tr-TR" altLang="tr-TR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tr-TR" altLang="tr-TR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tr-TR" altLang="tr-TR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000">
                <a:latin typeface="Arial" panose="020B0604020202020204" pitchFamily="34" charset="0"/>
                <a:cs typeface="Arial" panose="020B0604020202020204" pitchFamily="34" charset="0"/>
              </a:rPr>
              <a:t>Not: Slayt genelinde 6 satırı (1,5 satır aralıklı) aşmayınız.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000">
                <a:latin typeface="Arial" panose="020B0604020202020204" pitchFamily="34" charset="0"/>
                <a:cs typeface="Arial" panose="020B0604020202020204" pitchFamily="34" charset="0"/>
              </a:rPr>
              <a:t>Not: Bu bölüm en fazla 4 slaytta verilmelidir. Ancak tablo sayısının fazlalığı durumunda bu kural genişletilebilir. </a:t>
            </a:r>
          </a:p>
        </p:txBody>
      </p:sp>
      <p:sp>
        <p:nvSpPr>
          <p:cNvPr id="10" name="Dikdörtgen 4"/>
          <p:cNvSpPr>
            <a:spLocks noChangeArrowheads="1"/>
          </p:cNvSpPr>
          <p:nvPr/>
        </p:nvSpPr>
        <p:spPr bwMode="auto">
          <a:xfrm>
            <a:off x="0" y="6642100"/>
            <a:ext cx="9144000" cy="24606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tr-TR" altLang="tr-TR" sz="1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19. UTK – Buraya, çalışmanın tam adı yazılmalıdır. </a:t>
            </a:r>
          </a:p>
        </p:txBody>
      </p:sp>
      <p:sp>
        <p:nvSpPr>
          <p:cNvPr id="8" name="Başlık 13"/>
          <p:cNvSpPr>
            <a:spLocks noGrp="1"/>
          </p:cNvSpPr>
          <p:nvPr>
            <p:ph type="title"/>
          </p:nvPr>
        </p:nvSpPr>
        <p:spPr>
          <a:xfrm>
            <a:off x="0" y="715963"/>
            <a:ext cx="9144000" cy="744537"/>
          </a:xfr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tr-T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BULGULAR</a:t>
            </a: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pic>
        <p:nvPicPr>
          <p:cNvPr id="26630" name="Resi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709613"/>
            <a:ext cx="755650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1" name="Resim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638" y="715963"/>
            <a:ext cx="760412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Resim 1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2" t="2548" r="2421" b="2548"/>
          <a:stretch/>
        </p:blipFill>
        <p:spPr>
          <a:xfrm>
            <a:off x="4230000" y="28788"/>
            <a:ext cx="684000" cy="68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24001">
              <a:srgbClr val="FFFFFF"/>
            </a:gs>
            <a:gs pos="97000">
              <a:srgbClr val="DCE6F2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ikdörtgen 3"/>
          <p:cNvSpPr>
            <a:spLocks noChangeArrowheads="1"/>
          </p:cNvSpPr>
          <p:nvPr/>
        </p:nvSpPr>
        <p:spPr bwMode="auto">
          <a:xfrm>
            <a:off x="558800" y="1700213"/>
            <a:ext cx="8026400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000">
                <a:latin typeface="Arial" panose="020B0604020202020204" pitchFamily="34" charset="0"/>
                <a:cs typeface="Arial" panose="020B0604020202020204" pitchFamily="34" charset="0"/>
              </a:rPr>
              <a:t>Bu bölümde araştırmada ulaşılan sonuç verilmeli ve öneriler sunulmalıdır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tr-TR" altLang="tr-TR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tr-TR" altLang="tr-TR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tr-TR" altLang="tr-TR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000">
                <a:latin typeface="Arial" panose="020B0604020202020204" pitchFamily="34" charset="0"/>
                <a:cs typeface="Arial" panose="020B0604020202020204" pitchFamily="34" charset="0"/>
              </a:rPr>
              <a:t>Not: Slayt genelinde 6 satırı (1,5 satır aralıklı) aşmayınız.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000">
                <a:latin typeface="Arial" panose="020B0604020202020204" pitchFamily="34" charset="0"/>
                <a:cs typeface="Arial" panose="020B0604020202020204" pitchFamily="34" charset="0"/>
              </a:rPr>
              <a:t>Not: Bu bölüm en fazla 3 slaytta verilmelidir. </a:t>
            </a:r>
          </a:p>
        </p:txBody>
      </p:sp>
      <p:sp>
        <p:nvSpPr>
          <p:cNvPr id="10" name="Dikdörtgen 4"/>
          <p:cNvSpPr>
            <a:spLocks noChangeArrowheads="1"/>
          </p:cNvSpPr>
          <p:nvPr/>
        </p:nvSpPr>
        <p:spPr bwMode="auto">
          <a:xfrm>
            <a:off x="0" y="6642100"/>
            <a:ext cx="9144000" cy="24606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tr-TR" altLang="tr-TR" sz="1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19. UTK – Buraya, çalışmanın tam adı yazılmalıdır. </a:t>
            </a:r>
          </a:p>
        </p:txBody>
      </p:sp>
      <p:sp>
        <p:nvSpPr>
          <p:cNvPr id="8" name="Başlık 13"/>
          <p:cNvSpPr>
            <a:spLocks noGrp="1"/>
          </p:cNvSpPr>
          <p:nvPr>
            <p:ph type="title"/>
          </p:nvPr>
        </p:nvSpPr>
        <p:spPr>
          <a:xfrm>
            <a:off x="0" y="715963"/>
            <a:ext cx="9144000" cy="744537"/>
          </a:xfr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tr-T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SONUÇ VE ÖNERİLER</a:t>
            </a: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pic>
        <p:nvPicPr>
          <p:cNvPr id="28678" name="Resi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709613"/>
            <a:ext cx="755650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9" name="Resim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638" y="715963"/>
            <a:ext cx="760412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Resim 1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2" t="2548" r="2421" b="2548"/>
          <a:stretch/>
        </p:blipFill>
        <p:spPr>
          <a:xfrm>
            <a:off x="4230000" y="28788"/>
            <a:ext cx="684000" cy="68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24001">
              <a:srgbClr val="FFFFFF"/>
            </a:gs>
            <a:gs pos="97000">
              <a:srgbClr val="DCE6F2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ikdörtgen 3"/>
          <p:cNvSpPr>
            <a:spLocks noChangeArrowheads="1"/>
          </p:cNvSpPr>
          <p:nvPr/>
        </p:nvSpPr>
        <p:spPr bwMode="auto">
          <a:xfrm>
            <a:off x="558800" y="1700213"/>
            <a:ext cx="8026400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000">
                <a:latin typeface="Arial" panose="020B0604020202020204" pitchFamily="34" charset="0"/>
                <a:cs typeface="Arial" panose="020B0604020202020204" pitchFamily="34" charset="0"/>
              </a:rPr>
              <a:t>Bu bölümde araştırmada ulaşılan sonuç verilmeli ve öneriler sunulmalıdır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tr-TR" altLang="tr-TR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tr-TR" altLang="tr-TR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tr-TR" altLang="tr-TR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000">
                <a:latin typeface="Arial" panose="020B0604020202020204" pitchFamily="34" charset="0"/>
                <a:cs typeface="Arial" panose="020B0604020202020204" pitchFamily="34" charset="0"/>
              </a:rPr>
              <a:t>Not: Slayt genelinde 6 satırı (1,5 satır aralıklı) aşmayınız.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000">
                <a:latin typeface="Arial" panose="020B0604020202020204" pitchFamily="34" charset="0"/>
                <a:cs typeface="Arial" panose="020B0604020202020204" pitchFamily="34" charset="0"/>
              </a:rPr>
              <a:t>Not: Bu bölüm en fazla 3 slaytta verilmelidir. </a:t>
            </a:r>
          </a:p>
        </p:txBody>
      </p:sp>
      <p:sp>
        <p:nvSpPr>
          <p:cNvPr id="10" name="Dikdörtgen 4"/>
          <p:cNvSpPr>
            <a:spLocks noChangeArrowheads="1"/>
          </p:cNvSpPr>
          <p:nvPr/>
        </p:nvSpPr>
        <p:spPr bwMode="auto">
          <a:xfrm>
            <a:off x="0" y="6642100"/>
            <a:ext cx="9144000" cy="24606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tr-TR" altLang="tr-TR" sz="1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19. UTK – Buraya, çalışmanın tam adı yazılmalıdır. </a:t>
            </a:r>
          </a:p>
        </p:txBody>
      </p:sp>
      <p:sp>
        <p:nvSpPr>
          <p:cNvPr id="8" name="Başlık 13"/>
          <p:cNvSpPr>
            <a:spLocks noGrp="1"/>
          </p:cNvSpPr>
          <p:nvPr>
            <p:ph type="title"/>
          </p:nvPr>
        </p:nvSpPr>
        <p:spPr>
          <a:xfrm>
            <a:off x="0" y="715963"/>
            <a:ext cx="9144000" cy="744537"/>
          </a:xfr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tr-T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SONUÇ VE ÖNERİLER</a:t>
            </a: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pic>
        <p:nvPicPr>
          <p:cNvPr id="30726" name="Resi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709613"/>
            <a:ext cx="755650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7" name="Resim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638" y="715963"/>
            <a:ext cx="760412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Resim 1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2" t="2548" r="2421" b="2548"/>
          <a:stretch/>
        </p:blipFill>
        <p:spPr>
          <a:xfrm>
            <a:off x="4230000" y="28788"/>
            <a:ext cx="684000" cy="68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24001">
              <a:srgbClr val="FFFFFF"/>
            </a:gs>
            <a:gs pos="97000">
              <a:srgbClr val="DCE6F2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ikdörtgen 3"/>
          <p:cNvSpPr>
            <a:spLocks noChangeArrowheads="1"/>
          </p:cNvSpPr>
          <p:nvPr/>
        </p:nvSpPr>
        <p:spPr bwMode="auto">
          <a:xfrm>
            <a:off x="558800" y="1700213"/>
            <a:ext cx="8026400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000">
                <a:latin typeface="Arial" panose="020B0604020202020204" pitchFamily="34" charset="0"/>
                <a:cs typeface="Arial" panose="020B0604020202020204" pitchFamily="34" charset="0"/>
              </a:rPr>
              <a:t>Bu bölümde araştırmada ulaşılan sonuç verilmeli ve öneriler sunulmalıdır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tr-TR" altLang="tr-TR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tr-TR" altLang="tr-TR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tr-TR" altLang="tr-TR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000">
                <a:latin typeface="Arial" panose="020B0604020202020204" pitchFamily="34" charset="0"/>
                <a:cs typeface="Arial" panose="020B0604020202020204" pitchFamily="34" charset="0"/>
              </a:rPr>
              <a:t>Not: Slayt genelinde 6 satırı (1,5 satır aralıklı) aşmayınız.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000">
                <a:latin typeface="Arial" panose="020B0604020202020204" pitchFamily="34" charset="0"/>
                <a:cs typeface="Arial" panose="020B0604020202020204" pitchFamily="34" charset="0"/>
              </a:rPr>
              <a:t>Not: Bu bölüm en fazla 3 slaytta verilmelidir. </a:t>
            </a:r>
          </a:p>
        </p:txBody>
      </p:sp>
      <p:sp>
        <p:nvSpPr>
          <p:cNvPr id="10" name="Dikdörtgen 4"/>
          <p:cNvSpPr>
            <a:spLocks noChangeArrowheads="1"/>
          </p:cNvSpPr>
          <p:nvPr/>
        </p:nvSpPr>
        <p:spPr bwMode="auto">
          <a:xfrm>
            <a:off x="0" y="6642100"/>
            <a:ext cx="9144000" cy="24606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tr-TR" altLang="tr-TR" sz="1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19. UTK – Buraya, çalışmanın tam adı yazılmalıdır. </a:t>
            </a:r>
          </a:p>
        </p:txBody>
      </p:sp>
      <p:sp>
        <p:nvSpPr>
          <p:cNvPr id="8" name="Başlık 13"/>
          <p:cNvSpPr>
            <a:spLocks noGrp="1"/>
          </p:cNvSpPr>
          <p:nvPr>
            <p:ph type="title"/>
          </p:nvPr>
        </p:nvSpPr>
        <p:spPr>
          <a:xfrm>
            <a:off x="0" y="715963"/>
            <a:ext cx="9144000" cy="744537"/>
          </a:xfr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tr-T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SONUÇ VE ÖNERİLER</a:t>
            </a: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pic>
        <p:nvPicPr>
          <p:cNvPr id="32774" name="Resi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709613"/>
            <a:ext cx="755650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5" name="Resim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638" y="715963"/>
            <a:ext cx="760412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Resim 1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2" t="2548" r="2421" b="2548"/>
          <a:stretch/>
        </p:blipFill>
        <p:spPr>
          <a:xfrm>
            <a:off x="4230000" y="28788"/>
            <a:ext cx="684000" cy="68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350" y="2708275"/>
            <a:ext cx="9144000" cy="1512888"/>
          </a:xfr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eaLnBrk="1" hangingPunct="1">
              <a:defRPr/>
            </a:pPr>
            <a:r>
              <a:rPr lang="tr-TR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Times New Roman" pitchFamily="18" charset="0"/>
              </a:rPr>
              <a:t>Katılım ve Katkılarınız için Teşekkür </a:t>
            </a:r>
            <a:r>
              <a:rPr lang="tr-T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Times New Roman" pitchFamily="18" charset="0"/>
              </a:rPr>
              <a:t>E</a:t>
            </a:r>
            <a:r>
              <a:rPr lang="tr-TR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Times New Roman" pitchFamily="18" charset="0"/>
              </a:rPr>
              <a:t>deriz.</a:t>
            </a:r>
          </a:p>
        </p:txBody>
      </p:sp>
      <p:sp>
        <p:nvSpPr>
          <p:cNvPr id="18" name="Dikdörtgen 4"/>
          <p:cNvSpPr>
            <a:spLocks noChangeArrowheads="1"/>
          </p:cNvSpPr>
          <p:nvPr/>
        </p:nvSpPr>
        <p:spPr bwMode="auto">
          <a:xfrm>
            <a:off x="1257300" y="4438650"/>
            <a:ext cx="6642100" cy="19018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defRPr/>
            </a:pPr>
            <a:r>
              <a:rPr lang="tr-TR" altLang="tr-T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1. Yazar: Ad-</a:t>
            </a:r>
            <a:r>
              <a:rPr lang="tr-TR" altLang="tr-TR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Soyad</a:t>
            </a:r>
            <a:endParaRPr lang="tr-TR" altLang="tr-T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50000"/>
              </a:lnSpc>
              <a:defRPr/>
            </a:pPr>
            <a:r>
              <a:rPr lang="tr-TR" altLang="tr-T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2. Yazar: Ad-</a:t>
            </a:r>
            <a:r>
              <a:rPr lang="tr-TR" altLang="tr-TR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Soyad</a:t>
            </a:r>
            <a:endParaRPr lang="tr-TR" altLang="tr-T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50000"/>
              </a:lnSpc>
              <a:defRPr/>
            </a:pPr>
            <a:r>
              <a:rPr lang="tr-TR" altLang="tr-T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3. Yazar: Ad-</a:t>
            </a:r>
            <a:r>
              <a:rPr lang="tr-TR" altLang="tr-TR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Soyad</a:t>
            </a:r>
            <a:endParaRPr lang="tr-TR" altLang="tr-T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50000"/>
              </a:lnSpc>
              <a:defRPr/>
            </a:pPr>
            <a:r>
              <a:rPr lang="tr-TR" altLang="tr-T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4. Yazar: Ad-</a:t>
            </a:r>
            <a:r>
              <a:rPr lang="tr-TR" altLang="tr-TR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Soyad</a:t>
            </a:r>
            <a:endParaRPr lang="tr-TR" altLang="tr-T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50000"/>
              </a:lnSpc>
              <a:defRPr/>
            </a:pPr>
            <a:endParaRPr lang="tr-TR" altLang="tr-TR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820" name="Dikdörtgen 4"/>
          <p:cNvSpPr>
            <a:spLocks noChangeArrowheads="1"/>
          </p:cNvSpPr>
          <p:nvPr/>
        </p:nvSpPr>
        <p:spPr bwMode="auto">
          <a:xfrm>
            <a:off x="2022475" y="1673225"/>
            <a:ext cx="51117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AFYON KOCATEPE ÜNİVERSİTESİ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Turizm Fakültesi</a:t>
            </a:r>
            <a:endParaRPr lang="tr-TR" altLang="tr-TR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Dikdörtgen 4"/>
          <p:cNvSpPr>
            <a:spLocks noChangeArrowheads="1"/>
          </p:cNvSpPr>
          <p:nvPr/>
        </p:nvSpPr>
        <p:spPr bwMode="auto">
          <a:xfrm>
            <a:off x="0" y="6186488"/>
            <a:ext cx="9144000" cy="30797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tr-TR" altLang="tr-TR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Buraya, sadece sunumu yapan yazarın e-postası yazılmalıdır. </a:t>
            </a:r>
          </a:p>
        </p:txBody>
      </p:sp>
      <p:pic>
        <p:nvPicPr>
          <p:cNvPr id="34822" name="Resi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0" y="1049338"/>
            <a:ext cx="1439863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3" name="Resim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4588" y="1050925"/>
            <a:ext cx="144938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Resim 1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2" t="2548" r="2421" b="2548"/>
          <a:stretch/>
        </p:blipFill>
        <p:spPr>
          <a:xfrm>
            <a:off x="3852794" y="98932"/>
            <a:ext cx="1440000" cy="144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24001">
              <a:srgbClr val="FFFFFF"/>
            </a:gs>
            <a:gs pos="97000">
              <a:srgbClr val="DCE6F2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ikdörtgen 21"/>
          <p:cNvSpPr/>
          <p:nvPr/>
        </p:nvSpPr>
        <p:spPr>
          <a:xfrm>
            <a:off x="8172450" y="487363"/>
            <a:ext cx="863600" cy="74453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r-TR"/>
          </a:p>
        </p:txBody>
      </p:sp>
      <p:sp>
        <p:nvSpPr>
          <p:cNvPr id="13" name="Başlık 13"/>
          <p:cNvSpPr>
            <a:spLocks noGrp="1"/>
          </p:cNvSpPr>
          <p:nvPr>
            <p:ph type="title"/>
          </p:nvPr>
        </p:nvSpPr>
        <p:spPr>
          <a:xfrm>
            <a:off x="0" y="715963"/>
            <a:ext cx="9144000" cy="744537"/>
          </a:xfr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tr-T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GİRİŞ</a:t>
            </a: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4100" name="Dikdörtgen 3"/>
          <p:cNvSpPr>
            <a:spLocks noChangeArrowheads="1"/>
          </p:cNvSpPr>
          <p:nvPr/>
        </p:nvSpPr>
        <p:spPr bwMode="auto">
          <a:xfrm>
            <a:off x="395288" y="1700213"/>
            <a:ext cx="8026400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000">
                <a:latin typeface="Arial" panose="020B0604020202020204" pitchFamily="34" charset="0"/>
                <a:cs typeface="Arial" panose="020B0604020202020204" pitchFamily="34" charset="0"/>
              </a:rPr>
              <a:t>Giriş bölümünde,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000">
                <a:latin typeface="Arial" panose="020B0604020202020204" pitchFamily="34" charset="0"/>
                <a:cs typeface="Arial" panose="020B0604020202020204" pitchFamily="34" charset="0"/>
              </a:rPr>
              <a:t>Araştırmanın «konusu, sorunu, amacı ve önemi» açıklanmalıdır. Varsa sayıltılar (varsayımlar) ve varsa sınırlılıklar (kısıtlar) da bu bölümde yer almalıdır.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tr-TR" altLang="tr-TR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tr-TR" altLang="tr-TR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000">
                <a:latin typeface="Arial" panose="020B0604020202020204" pitchFamily="34" charset="0"/>
                <a:cs typeface="Arial" panose="020B0604020202020204" pitchFamily="34" charset="0"/>
              </a:rPr>
              <a:t>Not: Slayt genelinde 6 satırı (1,5 satır aralıklı) aşmayınız.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000">
                <a:latin typeface="Arial" panose="020B0604020202020204" pitchFamily="34" charset="0"/>
                <a:cs typeface="Arial" panose="020B0604020202020204" pitchFamily="34" charset="0"/>
              </a:rPr>
              <a:t>Not: Giriş bölümü en fazla 3 slaytta verilmelidir. </a:t>
            </a:r>
          </a:p>
        </p:txBody>
      </p:sp>
      <p:pic>
        <p:nvPicPr>
          <p:cNvPr id="4102" name="Resi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709613"/>
            <a:ext cx="755650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Dikdörtgen 4"/>
          <p:cNvSpPr>
            <a:spLocks noChangeArrowheads="1"/>
          </p:cNvSpPr>
          <p:nvPr/>
        </p:nvSpPr>
        <p:spPr bwMode="auto">
          <a:xfrm>
            <a:off x="0" y="6642100"/>
            <a:ext cx="9144000" cy="24606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tr-TR" altLang="tr-TR" sz="1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19. UTK – Buraya, çalışmanın tam adı yazılmalıdır. </a:t>
            </a:r>
          </a:p>
        </p:txBody>
      </p:sp>
      <p:pic>
        <p:nvPicPr>
          <p:cNvPr id="4104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638" y="715963"/>
            <a:ext cx="760412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Resim 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2" t="2548" r="2421" b="2548"/>
          <a:stretch/>
        </p:blipFill>
        <p:spPr>
          <a:xfrm>
            <a:off x="4230000" y="28788"/>
            <a:ext cx="684000" cy="68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24001">
              <a:srgbClr val="FFFFFF"/>
            </a:gs>
            <a:gs pos="97000">
              <a:srgbClr val="DCE6F2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ikdörtgen 21"/>
          <p:cNvSpPr/>
          <p:nvPr/>
        </p:nvSpPr>
        <p:spPr>
          <a:xfrm>
            <a:off x="8172450" y="487363"/>
            <a:ext cx="863600" cy="74453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r-TR"/>
          </a:p>
        </p:txBody>
      </p:sp>
      <p:sp>
        <p:nvSpPr>
          <p:cNvPr id="13" name="Başlık 13"/>
          <p:cNvSpPr>
            <a:spLocks noGrp="1"/>
          </p:cNvSpPr>
          <p:nvPr>
            <p:ph type="title"/>
          </p:nvPr>
        </p:nvSpPr>
        <p:spPr>
          <a:xfrm>
            <a:off x="0" y="715963"/>
            <a:ext cx="9144000" cy="744537"/>
          </a:xfr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tr-T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GİRİŞ</a:t>
            </a: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6148" name="Dikdörtgen 3"/>
          <p:cNvSpPr>
            <a:spLocks noChangeArrowheads="1"/>
          </p:cNvSpPr>
          <p:nvPr/>
        </p:nvSpPr>
        <p:spPr bwMode="auto">
          <a:xfrm>
            <a:off x="395288" y="1700213"/>
            <a:ext cx="8026400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000">
                <a:latin typeface="Arial" panose="020B0604020202020204" pitchFamily="34" charset="0"/>
                <a:cs typeface="Arial" panose="020B0604020202020204" pitchFamily="34" charset="0"/>
              </a:rPr>
              <a:t>Giriş bölümünde,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000">
                <a:latin typeface="Arial" panose="020B0604020202020204" pitchFamily="34" charset="0"/>
                <a:cs typeface="Arial" panose="020B0604020202020204" pitchFamily="34" charset="0"/>
              </a:rPr>
              <a:t>Araştırmanın «konusu, sorunu, amacı ve önemi» açıklanmalıdır. Varsa sayıltılar (varsayımlar) ve varsa sınırlılıklar (kısıtlar) da bu bölümde yer almalıdır.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tr-TR" altLang="tr-TR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tr-TR" altLang="tr-TR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000">
                <a:latin typeface="Arial" panose="020B0604020202020204" pitchFamily="34" charset="0"/>
                <a:cs typeface="Arial" panose="020B0604020202020204" pitchFamily="34" charset="0"/>
              </a:rPr>
              <a:t>Not: Slayt genelinde 6 satırı (1,5 satır aralıklı) aşmayınız.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000">
                <a:latin typeface="Arial" panose="020B0604020202020204" pitchFamily="34" charset="0"/>
                <a:cs typeface="Arial" panose="020B0604020202020204" pitchFamily="34" charset="0"/>
              </a:rPr>
              <a:t>Not: Giriş bölümü en fazla 3 slaytta verilmelidir. </a:t>
            </a:r>
          </a:p>
        </p:txBody>
      </p:sp>
      <p:pic>
        <p:nvPicPr>
          <p:cNvPr id="6150" name="Resi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709613"/>
            <a:ext cx="755650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Dikdörtgen 4"/>
          <p:cNvSpPr>
            <a:spLocks noChangeArrowheads="1"/>
          </p:cNvSpPr>
          <p:nvPr/>
        </p:nvSpPr>
        <p:spPr bwMode="auto">
          <a:xfrm>
            <a:off x="0" y="6642100"/>
            <a:ext cx="9144000" cy="24606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tr-TR" altLang="tr-TR" sz="1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19. UTK – Buraya, çalışmanın tam adı yazılmalıdır. </a:t>
            </a:r>
          </a:p>
        </p:txBody>
      </p:sp>
      <p:pic>
        <p:nvPicPr>
          <p:cNvPr id="6152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638" y="715963"/>
            <a:ext cx="760412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Resim 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2" t="2548" r="2421" b="2548"/>
          <a:stretch/>
        </p:blipFill>
        <p:spPr>
          <a:xfrm>
            <a:off x="4230000" y="28788"/>
            <a:ext cx="684000" cy="68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24001">
              <a:srgbClr val="FFFFFF"/>
            </a:gs>
            <a:gs pos="97000">
              <a:srgbClr val="DCE6F2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ikdörtgen 21"/>
          <p:cNvSpPr/>
          <p:nvPr/>
        </p:nvSpPr>
        <p:spPr>
          <a:xfrm>
            <a:off x="8172450" y="487363"/>
            <a:ext cx="863600" cy="74453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r-TR"/>
          </a:p>
        </p:txBody>
      </p:sp>
      <p:sp>
        <p:nvSpPr>
          <p:cNvPr id="13" name="Başlık 13"/>
          <p:cNvSpPr>
            <a:spLocks noGrp="1"/>
          </p:cNvSpPr>
          <p:nvPr>
            <p:ph type="title"/>
          </p:nvPr>
        </p:nvSpPr>
        <p:spPr>
          <a:xfrm>
            <a:off x="0" y="715963"/>
            <a:ext cx="9144000" cy="744537"/>
          </a:xfr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tr-T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GİRİŞ</a:t>
            </a: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8196" name="Dikdörtgen 3"/>
          <p:cNvSpPr>
            <a:spLocks noChangeArrowheads="1"/>
          </p:cNvSpPr>
          <p:nvPr/>
        </p:nvSpPr>
        <p:spPr bwMode="auto">
          <a:xfrm>
            <a:off x="395288" y="1700213"/>
            <a:ext cx="8026400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000">
                <a:latin typeface="Arial" panose="020B0604020202020204" pitchFamily="34" charset="0"/>
                <a:cs typeface="Arial" panose="020B0604020202020204" pitchFamily="34" charset="0"/>
              </a:rPr>
              <a:t>Giriş bölümünde,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000">
                <a:latin typeface="Arial" panose="020B0604020202020204" pitchFamily="34" charset="0"/>
                <a:cs typeface="Arial" panose="020B0604020202020204" pitchFamily="34" charset="0"/>
              </a:rPr>
              <a:t>Araştırmanın «konusu, sorunu, amacı ve önemi» açıklanmalıdır. Varsa sayıltılar (varsayımlar) ve varsa sınırlılıklar (kısıtlar) da bu bölümde yer almalıdır.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tr-TR" altLang="tr-TR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tr-TR" altLang="tr-TR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000">
                <a:latin typeface="Arial" panose="020B0604020202020204" pitchFamily="34" charset="0"/>
                <a:cs typeface="Arial" panose="020B0604020202020204" pitchFamily="34" charset="0"/>
              </a:rPr>
              <a:t>Not: Slayt genelinde 6 satırı (1,5 satır aralıklı) aşmayınız.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000">
                <a:latin typeface="Arial" panose="020B0604020202020204" pitchFamily="34" charset="0"/>
                <a:cs typeface="Arial" panose="020B0604020202020204" pitchFamily="34" charset="0"/>
              </a:rPr>
              <a:t>Not: Giriş bölümü en fazla 3 slaytta verilmelidir. </a:t>
            </a:r>
          </a:p>
        </p:txBody>
      </p:sp>
      <p:pic>
        <p:nvPicPr>
          <p:cNvPr id="8198" name="Resi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709613"/>
            <a:ext cx="755650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Dikdörtgen 4"/>
          <p:cNvSpPr>
            <a:spLocks noChangeArrowheads="1"/>
          </p:cNvSpPr>
          <p:nvPr/>
        </p:nvSpPr>
        <p:spPr bwMode="auto">
          <a:xfrm>
            <a:off x="0" y="6642100"/>
            <a:ext cx="9144000" cy="24606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tr-TR" altLang="tr-TR" sz="1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19. UTK – Buraya, çalışmanın tam adı yazılmalıdır. </a:t>
            </a:r>
          </a:p>
        </p:txBody>
      </p:sp>
      <p:pic>
        <p:nvPicPr>
          <p:cNvPr id="8200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638" y="715963"/>
            <a:ext cx="760412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Resim 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2" t="2548" r="2421" b="2548"/>
          <a:stretch/>
        </p:blipFill>
        <p:spPr>
          <a:xfrm>
            <a:off x="4230000" y="28788"/>
            <a:ext cx="684000" cy="68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24001">
              <a:srgbClr val="FFFFFF"/>
            </a:gs>
            <a:gs pos="97000">
              <a:srgbClr val="DCE6F2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ikdörtgen 3"/>
          <p:cNvSpPr>
            <a:spLocks noChangeArrowheads="1"/>
          </p:cNvSpPr>
          <p:nvPr/>
        </p:nvSpPr>
        <p:spPr bwMode="auto">
          <a:xfrm>
            <a:off x="395288" y="1700213"/>
            <a:ext cx="8026400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000">
                <a:latin typeface="Arial" panose="020B0604020202020204" pitchFamily="34" charset="0"/>
                <a:cs typeface="Arial" panose="020B0604020202020204" pitchFamily="34" charset="0"/>
              </a:rPr>
              <a:t>Kavramsal Çerçeve bölümünde,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000">
                <a:latin typeface="Arial" panose="020B0604020202020204" pitchFamily="34" charset="0"/>
                <a:cs typeface="Arial" panose="020B0604020202020204" pitchFamily="34" charset="0"/>
              </a:rPr>
              <a:t>Araştırmanın teorik temelleri ve literatürdeki konumu kısaca verilmelidir. 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tr-TR" altLang="tr-TR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tr-TR" altLang="tr-TR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tr-TR" altLang="tr-TR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000">
                <a:latin typeface="Arial" panose="020B0604020202020204" pitchFamily="34" charset="0"/>
                <a:cs typeface="Arial" panose="020B0604020202020204" pitchFamily="34" charset="0"/>
              </a:rPr>
              <a:t>Not: Slayt genelinde 6 satırı (1,5 satır aralıklı) aşmayınız.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000">
                <a:latin typeface="Arial" panose="020B0604020202020204" pitchFamily="34" charset="0"/>
                <a:cs typeface="Arial" panose="020B0604020202020204" pitchFamily="34" charset="0"/>
              </a:rPr>
              <a:t>Not: Bu bölüm en fazla 3 slaytta verilmelidir. </a:t>
            </a:r>
          </a:p>
        </p:txBody>
      </p:sp>
      <p:sp>
        <p:nvSpPr>
          <p:cNvPr id="11" name="Dikdörtgen 4"/>
          <p:cNvSpPr>
            <a:spLocks noChangeArrowheads="1"/>
          </p:cNvSpPr>
          <p:nvPr/>
        </p:nvSpPr>
        <p:spPr bwMode="auto">
          <a:xfrm>
            <a:off x="0" y="6642100"/>
            <a:ext cx="9144000" cy="24606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tr-TR" altLang="tr-TR" sz="1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19. UTK – Buraya, çalışmanın tam adı yazılmalıdır. </a:t>
            </a:r>
          </a:p>
        </p:txBody>
      </p:sp>
      <p:sp>
        <p:nvSpPr>
          <p:cNvPr id="7" name="Başlık 13"/>
          <p:cNvSpPr>
            <a:spLocks noGrp="1"/>
          </p:cNvSpPr>
          <p:nvPr>
            <p:ph type="title"/>
          </p:nvPr>
        </p:nvSpPr>
        <p:spPr>
          <a:xfrm>
            <a:off x="0" y="715963"/>
            <a:ext cx="9144000" cy="744537"/>
          </a:xfr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tr-T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KAVRAMSAL / KURAMSAL ÇERÇEVE</a:t>
            </a: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pic>
        <p:nvPicPr>
          <p:cNvPr id="10246" name="Resi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709613"/>
            <a:ext cx="755650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Resim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638" y="715963"/>
            <a:ext cx="760412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Resim 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2" t="2548" r="2421" b="2548"/>
          <a:stretch/>
        </p:blipFill>
        <p:spPr>
          <a:xfrm>
            <a:off x="4230000" y="28788"/>
            <a:ext cx="684000" cy="68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24001">
              <a:srgbClr val="FFFFFF"/>
            </a:gs>
            <a:gs pos="97000">
              <a:srgbClr val="DCE6F2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ikdörtgen 3"/>
          <p:cNvSpPr>
            <a:spLocks noChangeArrowheads="1"/>
          </p:cNvSpPr>
          <p:nvPr/>
        </p:nvSpPr>
        <p:spPr bwMode="auto">
          <a:xfrm>
            <a:off x="395288" y="1700213"/>
            <a:ext cx="8026400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000">
                <a:latin typeface="Arial" panose="020B0604020202020204" pitchFamily="34" charset="0"/>
                <a:cs typeface="Arial" panose="020B0604020202020204" pitchFamily="34" charset="0"/>
              </a:rPr>
              <a:t>Kavramsal Çerçeve bölümünde,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000">
                <a:latin typeface="Arial" panose="020B0604020202020204" pitchFamily="34" charset="0"/>
                <a:cs typeface="Arial" panose="020B0604020202020204" pitchFamily="34" charset="0"/>
              </a:rPr>
              <a:t>Araştırmanın teorik temelleri ve literatürdeki konumu kısaca verilmelidir. 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tr-TR" altLang="tr-TR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tr-TR" altLang="tr-TR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tr-TR" altLang="tr-TR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000">
                <a:latin typeface="Arial" panose="020B0604020202020204" pitchFamily="34" charset="0"/>
                <a:cs typeface="Arial" panose="020B0604020202020204" pitchFamily="34" charset="0"/>
              </a:rPr>
              <a:t>Not: Slayt genelinde 6 satırı (1,5 satır aralıklı) aşmayınız.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000">
                <a:latin typeface="Arial" panose="020B0604020202020204" pitchFamily="34" charset="0"/>
                <a:cs typeface="Arial" panose="020B0604020202020204" pitchFamily="34" charset="0"/>
              </a:rPr>
              <a:t>Not: Bu bölüm en fazla 3 slaytta verilmelidir. </a:t>
            </a:r>
          </a:p>
        </p:txBody>
      </p:sp>
      <p:sp>
        <p:nvSpPr>
          <p:cNvPr id="11" name="Dikdörtgen 4"/>
          <p:cNvSpPr>
            <a:spLocks noChangeArrowheads="1"/>
          </p:cNvSpPr>
          <p:nvPr/>
        </p:nvSpPr>
        <p:spPr bwMode="auto">
          <a:xfrm>
            <a:off x="0" y="6642100"/>
            <a:ext cx="9144000" cy="24606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tr-TR" altLang="tr-TR" sz="1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19. UTK – Buraya, çalışmanın tam adı yazılmalıdır. </a:t>
            </a:r>
          </a:p>
        </p:txBody>
      </p:sp>
      <p:sp>
        <p:nvSpPr>
          <p:cNvPr id="7" name="Başlık 13"/>
          <p:cNvSpPr>
            <a:spLocks noGrp="1"/>
          </p:cNvSpPr>
          <p:nvPr>
            <p:ph type="title"/>
          </p:nvPr>
        </p:nvSpPr>
        <p:spPr>
          <a:xfrm>
            <a:off x="0" y="715963"/>
            <a:ext cx="9144000" cy="744537"/>
          </a:xfr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tr-T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KAVRAMSAL / KURAMSAL ÇERÇEVE</a:t>
            </a: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pic>
        <p:nvPicPr>
          <p:cNvPr id="12294" name="Resi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709613"/>
            <a:ext cx="755650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Resim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638" y="715963"/>
            <a:ext cx="760412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Resim 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2" t="2548" r="2421" b="2548"/>
          <a:stretch/>
        </p:blipFill>
        <p:spPr>
          <a:xfrm>
            <a:off x="4230000" y="28788"/>
            <a:ext cx="684000" cy="68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24001">
              <a:srgbClr val="FFFFFF"/>
            </a:gs>
            <a:gs pos="97000">
              <a:srgbClr val="DCE6F2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ikdörtgen 3"/>
          <p:cNvSpPr>
            <a:spLocks noChangeArrowheads="1"/>
          </p:cNvSpPr>
          <p:nvPr/>
        </p:nvSpPr>
        <p:spPr bwMode="auto">
          <a:xfrm>
            <a:off x="395288" y="1700213"/>
            <a:ext cx="8026400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000">
                <a:latin typeface="Arial" panose="020B0604020202020204" pitchFamily="34" charset="0"/>
                <a:cs typeface="Arial" panose="020B0604020202020204" pitchFamily="34" charset="0"/>
              </a:rPr>
              <a:t>Kavramsal Çerçeve bölümünde,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000">
                <a:latin typeface="Arial" panose="020B0604020202020204" pitchFamily="34" charset="0"/>
                <a:cs typeface="Arial" panose="020B0604020202020204" pitchFamily="34" charset="0"/>
              </a:rPr>
              <a:t>Araştırmanın teorik temelleri ve literatürdeki konumu kısaca verilmelidir. 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tr-TR" altLang="tr-TR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tr-TR" altLang="tr-TR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tr-TR" altLang="tr-TR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000">
                <a:latin typeface="Arial" panose="020B0604020202020204" pitchFamily="34" charset="0"/>
                <a:cs typeface="Arial" panose="020B0604020202020204" pitchFamily="34" charset="0"/>
              </a:rPr>
              <a:t>Not: Slayt genelinde 6 satırı (1,5 satır aralıklı) aşmayınız.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000">
                <a:latin typeface="Arial" panose="020B0604020202020204" pitchFamily="34" charset="0"/>
                <a:cs typeface="Arial" panose="020B0604020202020204" pitchFamily="34" charset="0"/>
              </a:rPr>
              <a:t>Not: Bu bölüm en fazla 3 slaytta verilmelidir. </a:t>
            </a:r>
          </a:p>
        </p:txBody>
      </p:sp>
      <p:sp>
        <p:nvSpPr>
          <p:cNvPr id="11" name="Dikdörtgen 4"/>
          <p:cNvSpPr>
            <a:spLocks noChangeArrowheads="1"/>
          </p:cNvSpPr>
          <p:nvPr/>
        </p:nvSpPr>
        <p:spPr bwMode="auto">
          <a:xfrm>
            <a:off x="0" y="6642100"/>
            <a:ext cx="9144000" cy="24606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tr-TR" altLang="tr-TR" sz="1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19. UTK – Buraya, çalışmanın tam adı yazılmalıdır. </a:t>
            </a:r>
          </a:p>
        </p:txBody>
      </p:sp>
      <p:sp>
        <p:nvSpPr>
          <p:cNvPr id="7" name="Başlık 13"/>
          <p:cNvSpPr>
            <a:spLocks noGrp="1"/>
          </p:cNvSpPr>
          <p:nvPr>
            <p:ph type="title"/>
          </p:nvPr>
        </p:nvSpPr>
        <p:spPr>
          <a:xfrm>
            <a:off x="0" y="715963"/>
            <a:ext cx="9144000" cy="744537"/>
          </a:xfr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tr-T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KAVRAMSAL / KURAMSAL ÇERÇEVE</a:t>
            </a: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pic>
        <p:nvPicPr>
          <p:cNvPr id="14342" name="Resi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709613"/>
            <a:ext cx="755650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Resim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638" y="715963"/>
            <a:ext cx="760412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Resim 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2" t="2548" r="2421" b="2548"/>
          <a:stretch/>
        </p:blipFill>
        <p:spPr>
          <a:xfrm>
            <a:off x="4230000" y="28788"/>
            <a:ext cx="684000" cy="68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ikdörtgen 21"/>
          <p:cNvSpPr/>
          <p:nvPr/>
        </p:nvSpPr>
        <p:spPr>
          <a:xfrm>
            <a:off x="8172450" y="487363"/>
            <a:ext cx="863600" cy="74453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r-TR"/>
          </a:p>
        </p:txBody>
      </p:sp>
      <p:sp>
        <p:nvSpPr>
          <p:cNvPr id="16387" name="Dikdörtgen 3"/>
          <p:cNvSpPr>
            <a:spLocks noChangeArrowheads="1"/>
          </p:cNvSpPr>
          <p:nvPr/>
        </p:nvSpPr>
        <p:spPr bwMode="auto">
          <a:xfrm>
            <a:off x="395288" y="1700213"/>
            <a:ext cx="80264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000">
                <a:latin typeface="Arial" panose="020B0604020202020204" pitchFamily="34" charset="0"/>
                <a:cs typeface="Arial" panose="020B0604020202020204" pitchFamily="34" charset="0"/>
              </a:rPr>
              <a:t>Çalışmanın yöntemi kısmında,</a:t>
            </a:r>
          </a:p>
          <a:p>
            <a:pPr>
              <a:buFont typeface="Arial" panose="020B0604020202020204" pitchFamily="34" charset="0"/>
              <a:buNone/>
            </a:pPr>
            <a:r>
              <a:rPr lang="tr-TR" altLang="tr-TR" sz="2000">
                <a:latin typeface="Arial" panose="020B0604020202020204" pitchFamily="34" charset="0"/>
                <a:cs typeface="Arial" panose="020B0604020202020204" pitchFamily="34" charset="0"/>
              </a:rPr>
              <a:t>a. Araştırma modeli</a:t>
            </a:r>
          </a:p>
          <a:p>
            <a:pPr>
              <a:buFont typeface="Arial" panose="020B0604020202020204" pitchFamily="34" charset="0"/>
              <a:buNone/>
            </a:pPr>
            <a:r>
              <a:rPr lang="tr-TR" altLang="tr-TR" sz="2000">
                <a:latin typeface="Arial" panose="020B0604020202020204" pitchFamily="34" charset="0"/>
                <a:cs typeface="Arial" panose="020B0604020202020204" pitchFamily="34" charset="0"/>
              </a:rPr>
              <a:t>b. Veri toplama yöntemi</a:t>
            </a:r>
          </a:p>
          <a:p>
            <a:pPr>
              <a:buFont typeface="Arial" panose="020B0604020202020204" pitchFamily="34" charset="0"/>
              <a:buNone/>
            </a:pPr>
            <a:r>
              <a:rPr lang="tr-TR" altLang="tr-TR" sz="2000">
                <a:latin typeface="Arial" panose="020B0604020202020204" pitchFamily="34" charset="0"/>
                <a:cs typeface="Arial" panose="020B0604020202020204" pitchFamily="34" charset="0"/>
              </a:rPr>
              <a:t>c. Evren ve örneklem</a:t>
            </a:r>
          </a:p>
          <a:p>
            <a:pPr>
              <a:buFont typeface="Arial" panose="020B0604020202020204" pitchFamily="34" charset="0"/>
              <a:buNone/>
            </a:pPr>
            <a:r>
              <a:rPr lang="tr-TR" altLang="tr-TR" sz="2000">
                <a:latin typeface="Arial" panose="020B0604020202020204" pitchFamily="34" charset="0"/>
                <a:cs typeface="Arial" panose="020B0604020202020204" pitchFamily="34" charset="0"/>
              </a:rPr>
              <a:t>d. Kullanılan istatistiksel teknik(ler)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tr-TR" altLang="tr-TR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000">
                <a:latin typeface="Arial" panose="020B0604020202020204" pitchFamily="34" charset="0"/>
                <a:cs typeface="Arial" panose="020B0604020202020204" pitchFamily="34" charset="0"/>
              </a:rPr>
              <a:t>Not: Slayt genelinde 6 satırı (1,5 satır aralıklı) aşmayınız.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000">
                <a:latin typeface="Arial" panose="020B0604020202020204" pitchFamily="34" charset="0"/>
                <a:cs typeface="Arial" panose="020B0604020202020204" pitchFamily="34" charset="0"/>
              </a:rPr>
              <a:t>Not: Giriş bölümü en fazla 3 slaytta verilmelidir. </a:t>
            </a:r>
          </a:p>
        </p:txBody>
      </p:sp>
      <p:sp>
        <p:nvSpPr>
          <p:cNvPr id="11" name="Dikdörtgen 4"/>
          <p:cNvSpPr>
            <a:spLocks noChangeArrowheads="1"/>
          </p:cNvSpPr>
          <p:nvPr/>
        </p:nvSpPr>
        <p:spPr bwMode="auto">
          <a:xfrm>
            <a:off x="0" y="6642100"/>
            <a:ext cx="9144000" cy="24606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tr-TR" altLang="tr-TR" sz="1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19. UTK – Buraya, çalışmanın tam adı yazılmalıdır. </a:t>
            </a:r>
          </a:p>
        </p:txBody>
      </p:sp>
      <p:sp>
        <p:nvSpPr>
          <p:cNvPr id="9" name="Başlık 13"/>
          <p:cNvSpPr>
            <a:spLocks noGrp="1"/>
          </p:cNvSpPr>
          <p:nvPr>
            <p:ph type="title"/>
          </p:nvPr>
        </p:nvSpPr>
        <p:spPr>
          <a:xfrm>
            <a:off x="0" y="715963"/>
            <a:ext cx="9144000" cy="744537"/>
          </a:xfr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tr-T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ÇALIŞMANIN YÖNTEMİ</a:t>
            </a: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pic>
        <p:nvPicPr>
          <p:cNvPr id="16391" name="Resi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709613"/>
            <a:ext cx="755650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2" name="Resim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638" y="715963"/>
            <a:ext cx="760412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Resim 1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2" t="2548" r="2421" b="2548"/>
          <a:stretch/>
        </p:blipFill>
        <p:spPr>
          <a:xfrm>
            <a:off x="4230000" y="28788"/>
            <a:ext cx="684000" cy="68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ikdörtgen 21"/>
          <p:cNvSpPr/>
          <p:nvPr/>
        </p:nvSpPr>
        <p:spPr>
          <a:xfrm>
            <a:off x="8172450" y="487363"/>
            <a:ext cx="863600" cy="74453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r-TR"/>
          </a:p>
        </p:txBody>
      </p:sp>
      <p:sp>
        <p:nvSpPr>
          <p:cNvPr id="18435" name="Dikdörtgen 3"/>
          <p:cNvSpPr>
            <a:spLocks noChangeArrowheads="1"/>
          </p:cNvSpPr>
          <p:nvPr/>
        </p:nvSpPr>
        <p:spPr bwMode="auto">
          <a:xfrm>
            <a:off x="395288" y="1700213"/>
            <a:ext cx="80264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000">
                <a:latin typeface="Arial" panose="020B0604020202020204" pitchFamily="34" charset="0"/>
                <a:cs typeface="Arial" panose="020B0604020202020204" pitchFamily="34" charset="0"/>
              </a:rPr>
              <a:t>Çalışmanın yöntemi kısmında,</a:t>
            </a:r>
          </a:p>
          <a:p>
            <a:pPr>
              <a:buFont typeface="Arial" panose="020B0604020202020204" pitchFamily="34" charset="0"/>
              <a:buNone/>
            </a:pPr>
            <a:r>
              <a:rPr lang="tr-TR" altLang="tr-TR" sz="2000">
                <a:latin typeface="Arial" panose="020B0604020202020204" pitchFamily="34" charset="0"/>
                <a:cs typeface="Arial" panose="020B0604020202020204" pitchFamily="34" charset="0"/>
              </a:rPr>
              <a:t>a. Araştırma modeli</a:t>
            </a:r>
          </a:p>
          <a:p>
            <a:pPr>
              <a:buFont typeface="Arial" panose="020B0604020202020204" pitchFamily="34" charset="0"/>
              <a:buNone/>
            </a:pPr>
            <a:r>
              <a:rPr lang="tr-TR" altLang="tr-TR" sz="2000">
                <a:latin typeface="Arial" panose="020B0604020202020204" pitchFamily="34" charset="0"/>
                <a:cs typeface="Arial" panose="020B0604020202020204" pitchFamily="34" charset="0"/>
              </a:rPr>
              <a:t>b. Veri toplama yöntemi</a:t>
            </a:r>
          </a:p>
          <a:p>
            <a:pPr>
              <a:buFont typeface="Arial" panose="020B0604020202020204" pitchFamily="34" charset="0"/>
              <a:buNone/>
            </a:pPr>
            <a:r>
              <a:rPr lang="tr-TR" altLang="tr-TR" sz="2000">
                <a:latin typeface="Arial" panose="020B0604020202020204" pitchFamily="34" charset="0"/>
                <a:cs typeface="Arial" panose="020B0604020202020204" pitchFamily="34" charset="0"/>
              </a:rPr>
              <a:t>c. Evren ve örneklem</a:t>
            </a:r>
          </a:p>
          <a:p>
            <a:pPr>
              <a:buFont typeface="Arial" panose="020B0604020202020204" pitchFamily="34" charset="0"/>
              <a:buNone/>
            </a:pPr>
            <a:r>
              <a:rPr lang="tr-TR" altLang="tr-TR" sz="2000">
                <a:latin typeface="Arial" panose="020B0604020202020204" pitchFamily="34" charset="0"/>
                <a:cs typeface="Arial" panose="020B0604020202020204" pitchFamily="34" charset="0"/>
              </a:rPr>
              <a:t>d. Kullanılan istatistiksel teknik(ler)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tr-TR" altLang="tr-TR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000">
                <a:latin typeface="Arial" panose="020B0604020202020204" pitchFamily="34" charset="0"/>
                <a:cs typeface="Arial" panose="020B0604020202020204" pitchFamily="34" charset="0"/>
              </a:rPr>
              <a:t>Not: Slayt genelinde 6 satırı (1,5 satır aralıklı) aşmayınız.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000">
                <a:latin typeface="Arial" panose="020B0604020202020204" pitchFamily="34" charset="0"/>
                <a:cs typeface="Arial" panose="020B0604020202020204" pitchFamily="34" charset="0"/>
              </a:rPr>
              <a:t>Not: Giriş bölümü en fazla 3 slaytta verilmelidir. </a:t>
            </a:r>
          </a:p>
        </p:txBody>
      </p:sp>
      <p:sp>
        <p:nvSpPr>
          <p:cNvPr id="11" name="Dikdörtgen 4"/>
          <p:cNvSpPr>
            <a:spLocks noChangeArrowheads="1"/>
          </p:cNvSpPr>
          <p:nvPr/>
        </p:nvSpPr>
        <p:spPr bwMode="auto">
          <a:xfrm>
            <a:off x="0" y="6642100"/>
            <a:ext cx="9144000" cy="24606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tr-TR" altLang="tr-TR" sz="1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19. UTK – Buraya, çalışmanın tam adı yazılmalıdır. </a:t>
            </a:r>
          </a:p>
        </p:txBody>
      </p:sp>
      <p:sp>
        <p:nvSpPr>
          <p:cNvPr id="9" name="Başlık 13"/>
          <p:cNvSpPr>
            <a:spLocks noGrp="1"/>
          </p:cNvSpPr>
          <p:nvPr>
            <p:ph type="title"/>
          </p:nvPr>
        </p:nvSpPr>
        <p:spPr>
          <a:xfrm>
            <a:off x="0" y="715963"/>
            <a:ext cx="9144000" cy="744537"/>
          </a:xfr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tr-T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ÇALIŞMANIN YÖNTEMİ</a:t>
            </a: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pic>
        <p:nvPicPr>
          <p:cNvPr id="18439" name="Resi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709613"/>
            <a:ext cx="755650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0" name="Resim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638" y="715963"/>
            <a:ext cx="760412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Resim 1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2" t="2548" r="2421" b="2548"/>
          <a:stretch/>
        </p:blipFill>
        <p:spPr>
          <a:xfrm>
            <a:off x="4230000" y="28788"/>
            <a:ext cx="684000" cy="68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792</TotalTime>
  <Words>909</Words>
  <Application>Microsoft Office PowerPoint</Application>
  <PresentationFormat>Ekran Gösterisi (4:3)</PresentationFormat>
  <Paragraphs>165</Paragraphs>
  <Slides>17</Slides>
  <Notes>15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2" baseType="lpstr">
      <vt:lpstr>Arial</vt:lpstr>
      <vt:lpstr>Arial Narrow</vt:lpstr>
      <vt:lpstr>Calibri</vt:lpstr>
      <vt:lpstr>Times New Roman</vt:lpstr>
      <vt:lpstr>Ofis Teması</vt:lpstr>
      <vt:lpstr>PowerPoint Sunusu</vt:lpstr>
      <vt:lpstr>GİRİŞ</vt:lpstr>
      <vt:lpstr>GİRİŞ</vt:lpstr>
      <vt:lpstr>GİRİŞ</vt:lpstr>
      <vt:lpstr>KAVRAMSAL / KURAMSAL ÇERÇEVE</vt:lpstr>
      <vt:lpstr>KAVRAMSAL / KURAMSAL ÇERÇEVE</vt:lpstr>
      <vt:lpstr>KAVRAMSAL / KURAMSAL ÇERÇEVE</vt:lpstr>
      <vt:lpstr>ÇALIŞMANIN YÖNTEMİ</vt:lpstr>
      <vt:lpstr>ÇALIŞMANIN YÖNTEMİ</vt:lpstr>
      <vt:lpstr>ÇALIŞMANIN YÖNTEMİ</vt:lpstr>
      <vt:lpstr>BULGULAR</vt:lpstr>
      <vt:lpstr>BULGULAR</vt:lpstr>
      <vt:lpstr>BULGULAR</vt:lpstr>
      <vt:lpstr>SONUÇ VE ÖNERİLER</vt:lpstr>
      <vt:lpstr>SONUÇ VE ÖNERİLER</vt:lpstr>
      <vt:lpstr>SONUÇ VE ÖNERİLER</vt:lpstr>
      <vt:lpstr>Katılım ve Katkılarınız için Teşekkür Ederiz.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SOP</dc:creator>
  <cp:lastModifiedBy>Mehmet Görkem BOYRAZ</cp:lastModifiedBy>
  <cp:revision>172</cp:revision>
  <dcterms:created xsi:type="dcterms:W3CDTF">2013-04-04T16:43:05Z</dcterms:created>
  <dcterms:modified xsi:type="dcterms:W3CDTF">2018-06-20T10:05:16Z</dcterms:modified>
</cp:coreProperties>
</file>